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F2CED-BFCE-4CDF-B99A-183078B32B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11F96-5FCA-4532-8772-D80D20F68B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851C7-A4B7-42D9-9126-2807AD1292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6B03F-F487-4177-B26A-9C7F9C433D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BE619-88DB-40F1-8495-E2CD2C3CB8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3F5D37-3F5B-4880-B6B8-8ACB0E982E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6A7D1-9D3F-4D7E-A6C4-507E7C33FA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57913-639E-4885-8839-E51EDE69C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F49D1-2C8B-4AFD-AE95-32F48FD3A4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39F86-B6E7-441F-8A5A-5F16C7B3F9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E8176-A0B0-46A0-AE58-2DBD986937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F4720F2-2D11-4E1A-907E-3526C02834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/>
              <a:t>Scientific Notation &amp; Sig Figs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447800"/>
            <a:ext cx="8534400" cy="5029200"/>
          </a:xfrm>
        </p:spPr>
        <p:txBody>
          <a:bodyPr/>
          <a:lstStyle/>
          <a:p>
            <a:pPr algn="l" eaLnBrk="1" hangingPunct="1">
              <a:buFontTx/>
              <a:buChar char="•"/>
            </a:pPr>
            <a:r>
              <a:rPr lang="en-US" smtClean="0"/>
              <a:t>Scientific Notation</a:t>
            </a:r>
          </a:p>
          <a:p>
            <a:pPr lvl="1" algn="l" eaLnBrk="1" hangingPunct="1">
              <a:buFontTx/>
              <a:buChar char="–"/>
            </a:pPr>
            <a:r>
              <a:rPr lang="en-US" smtClean="0"/>
              <a:t>Expresses numbers as a factor of two multiples</a:t>
            </a:r>
          </a:p>
          <a:p>
            <a:pPr lvl="1" algn="l" eaLnBrk="1" hangingPunct="1">
              <a:buFontTx/>
              <a:buChar char="–"/>
            </a:pPr>
            <a:r>
              <a:rPr lang="en-US" smtClean="0"/>
              <a:t>432000 = 4.32 x 10</a:t>
            </a:r>
            <a:r>
              <a:rPr lang="en-US" baseline="30000" smtClean="0"/>
              <a:t>5</a:t>
            </a:r>
          </a:p>
          <a:p>
            <a:pPr lvl="1" algn="l" eaLnBrk="1" hangingPunct="1">
              <a:buFontTx/>
              <a:buChar char="–"/>
            </a:pPr>
            <a:r>
              <a:rPr lang="en-US" smtClean="0"/>
              <a:t>432000     The decimal moves 5 places</a:t>
            </a:r>
          </a:p>
          <a:p>
            <a:pPr lvl="1" algn="l" eaLnBrk="1" hangingPunct="1">
              <a:buFontTx/>
              <a:buChar char="–"/>
            </a:pPr>
            <a:r>
              <a:rPr lang="en-US" smtClean="0"/>
              <a:t>.00000534 = 5.34 x 10</a:t>
            </a:r>
            <a:r>
              <a:rPr lang="en-US" baseline="30000" smtClean="0"/>
              <a:t>-6</a:t>
            </a:r>
          </a:p>
          <a:p>
            <a:pPr lvl="1" algn="l" eaLnBrk="1" hangingPunct="1">
              <a:buFontTx/>
              <a:buChar char="–"/>
            </a:pPr>
            <a:r>
              <a:rPr lang="en-US" smtClean="0"/>
              <a:t>.00000534	The decimal moves 6 places</a:t>
            </a:r>
          </a:p>
          <a:p>
            <a:pPr lvl="1" algn="l" eaLnBrk="1" hangingPunct="1">
              <a:buFontTx/>
              <a:buChar char="–"/>
            </a:pPr>
            <a:r>
              <a:rPr lang="en-US" smtClean="0"/>
              <a:t>P.S. if the number is greater than one the exponent will be positive.  Less than one is negative.</a:t>
            </a:r>
            <a:endParaRPr lang="en-US" baseline="30000" smtClean="0"/>
          </a:p>
        </p:txBody>
      </p:sp>
      <p:sp>
        <p:nvSpPr>
          <p:cNvPr id="2052" name="Freeform 7"/>
          <p:cNvSpPr>
            <a:spLocks/>
          </p:cNvSpPr>
          <p:nvPr/>
        </p:nvSpPr>
        <p:spPr bwMode="auto">
          <a:xfrm>
            <a:off x="1219200" y="3352800"/>
            <a:ext cx="1016000" cy="317500"/>
          </a:xfrm>
          <a:custGeom>
            <a:avLst/>
            <a:gdLst>
              <a:gd name="T0" fmla="*/ 0 w 640"/>
              <a:gd name="T1" fmla="*/ 76200 h 200"/>
              <a:gd name="T2" fmla="*/ 152400 w 640"/>
              <a:gd name="T3" fmla="*/ 304800 h 200"/>
              <a:gd name="T4" fmla="*/ 152400 w 640"/>
              <a:gd name="T5" fmla="*/ 76200 h 200"/>
              <a:gd name="T6" fmla="*/ 304800 w 640"/>
              <a:gd name="T7" fmla="*/ 304800 h 200"/>
              <a:gd name="T8" fmla="*/ 381000 w 640"/>
              <a:gd name="T9" fmla="*/ 76200 h 200"/>
              <a:gd name="T10" fmla="*/ 609600 w 640"/>
              <a:gd name="T11" fmla="*/ 304800 h 200"/>
              <a:gd name="T12" fmla="*/ 609600 w 640"/>
              <a:gd name="T13" fmla="*/ 76200 h 200"/>
              <a:gd name="T14" fmla="*/ 838200 w 640"/>
              <a:gd name="T15" fmla="*/ 304800 h 200"/>
              <a:gd name="T16" fmla="*/ 838200 w 640"/>
              <a:gd name="T17" fmla="*/ 76200 h 200"/>
              <a:gd name="T18" fmla="*/ 990600 w 640"/>
              <a:gd name="T19" fmla="*/ 304800 h 200"/>
              <a:gd name="T20" fmla="*/ 990600 w 640"/>
              <a:gd name="T21" fmla="*/ 0 h 2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640"/>
              <a:gd name="T34" fmla="*/ 0 h 200"/>
              <a:gd name="T35" fmla="*/ 640 w 640"/>
              <a:gd name="T36" fmla="*/ 200 h 2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640" h="200">
                <a:moveTo>
                  <a:pt x="0" y="48"/>
                </a:moveTo>
                <a:cubicBezTo>
                  <a:pt x="40" y="120"/>
                  <a:pt x="80" y="192"/>
                  <a:pt x="96" y="192"/>
                </a:cubicBezTo>
                <a:cubicBezTo>
                  <a:pt x="112" y="192"/>
                  <a:pt x="80" y="48"/>
                  <a:pt x="96" y="48"/>
                </a:cubicBezTo>
                <a:cubicBezTo>
                  <a:pt x="112" y="48"/>
                  <a:pt x="168" y="192"/>
                  <a:pt x="192" y="192"/>
                </a:cubicBezTo>
                <a:cubicBezTo>
                  <a:pt x="216" y="192"/>
                  <a:pt x="208" y="48"/>
                  <a:pt x="240" y="48"/>
                </a:cubicBezTo>
                <a:cubicBezTo>
                  <a:pt x="272" y="48"/>
                  <a:pt x="360" y="192"/>
                  <a:pt x="384" y="192"/>
                </a:cubicBezTo>
                <a:cubicBezTo>
                  <a:pt x="408" y="192"/>
                  <a:pt x="360" y="48"/>
                  <a:pt x="384" y="48"/>
                </a:cubicBezTo>
                <a:cubicBezTo>
                  <a:pt x="408" y="48"/>
                  <a:pt x="504" y="192"/>
                  <a:pt x="528" y="192"/>
                </a:cubicBezTo>
                <a:cubicBezTo>
                  <a:pt x="552" y="192"/>
                  <a:pt x="512" y="48"/>
                  <a:pt x="528" y="48"/>
                </a:cubicBezTo>
                <a:cubicBezTo>
                  <a:pt x="544" y="48"/>
                  <a:pt x="608" y="200"/>
                  <a:pt x="624" y="192"/>
                </a:cubicBezTo>
                <a:cubicBezTo>
                  <a:pt x="640" y="184"/>
                  <a:pt x="624" y="24"/>
                  <a:pt x="62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" name="Freeform 9"/>
          <p:cNvSpPr>
            <a:spLocks/>
          </p:cNvSpPr>
          <p:nvPr/>
        </p:nvSpPr>
        <p:spPr bwMode="auto">
          <a:xfrm>
            <a:off x="1143000" y="4406900"/>
            <a:ext cx="1219200" cy="317500"/>
          </a:xfrm>
          <a:custGeom>
            <a:avLst/>
            <a:gdLst>
              <a:gd name="T0" fmla="*/ 0 w 768"/>
              <a:gd name="T1" fmla="*/ 12700 h 200"/>
              <a:gd name="T2" fmla="*/ 76200 w 768"/>
              <a:gd name="T3" fmla="*/ 241300 h 200"/>
              <a:gd name="T4" fmla="*/ 152400 w 768"/>
              <a:gd name="T5" fmla="*/ 12700 h 200"/>
              <a:gd name="T6" fmla="*/ 304800 w 768"/>
              <a:gd name="T7" fmla="*/ 241300 h 200"/>
              <a:gd name="T8" fmla="*/ 457200 w 768"/>
              <a:gd name="T9" fmla="*/ 12700 h 200"/>
              <a:gd name="T10" fmla="*/ 533400 w 768"/>
              <a:gd name="T11" fmla="*/ 241300 h 200"/>
              <a:gd name="T12" fmla="*/ 609600 w 768"/>
              <a:gd name="T13" fmla="*/ 12700 h 200"/>
              <a:gd name="T14" fmla="*/ 685800 w 768"/>
              <a:gd name="T15" fmla="*/ 241300 h 200"/>
              <a:gd name="T16" fmla="*/ 762000 w 768"/>
              <a:gd name="T17" fmla="*/ 12700 h 200"/>
              <a:gd name="T18" fmla="*/ 914400 w 768"/>
              <a:gd name="T19" fmla="*/ 317500 h 200"/>
              <a:gd name="T20" fmla="*/ 990600 w 768"/>
              <a:gd name="T21" fmla="*/ 12700 h 200"/>
              <a:gd name="T22" fmla="*/ 1066800 w 768"/>
              <a:gd name="T23" fmla="*/ 241300 h 200"/>
              <a:gd name="T24" fmla="*/ 1219200 w 768"/>
              <a:gd name="T25" fmla="*/ 12700 h 2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768"/>
              <a:gd name="T40" fmla="*/ 0 h 200"/>
              <a:gd name="T41" fmla="*/ 768 w 768"/>
              <a:gd name="T42" fmla="*/ 200 h 2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768" h="200">
                <a:moveTo>
                  <a:pt x="0" y="8"/>
                </a:moveTo>
                <a:cubicBezTo>
                  <a:pt x="16" y="80"/>
                  <a:pt x="32" y="152"/>
                  <a:pt x="48" y="152"/>
                </a:cubicBezTo>
                <a:cubicBezTo>
                  <a:pt x="64" y="152"/>
                  <a:pt x="72" y="8"/>
                  <a:pt x="96" y="8"/>
                </a:cubicBezTo>
                <a:cubicBezTo>
                  <a:pt x="120" y="8"/>
                  <a:pt x="160" y="152"/>
                  <a:pt x="192" y="152"/>
                </a:cubicBezTo>
                <a:cubicBezTo>
                  <a:pt x="224" y="152"/>
                  <a:pt x="264" y="8"/>
                  <a:pt x="288" y="8"/>
                </a:cubicBezTo>
                <a:cubicBezTo>
                  <a:pt x="312" y="8"/>
                  <a:pt x="320" y="152"/>
                  <a:pt x="336" y="152"/>
                </a:cubicBezTo>
                <a:cubicBezTo>
                  <a:pt x="352" y="152"/>
                  <a:pt x="368" y="8"/>
                  <a:pt x="384" y="8"/>
                </a:cubicBezTo>
                <a:cubicBezTo>
                  <a:pt x="400" y="8"/>
                  <a:pt x="416" y="152"/>
                  <a:pt x="432" y="152"/>
                </a:cubicBezTo>
                <a:cubicBezTo>
                  <a:pt x="448" y="152"/>
                  <a:pt x="456" y="0"/>
                  <a:pt x="480" y="8"/>
                </a:cubicBezTo>
                <a:cubicBezTo>
                  <a:pt x="504" y="16"/>
                  <a:pt x="552" y="200"/>
                  <a:pt x="576" y="200"/>
                </a:cubicBezTo>
                <a:cubicBezTo>
                  <a:pt x="600" y="200"/>
                  <a:pt x="608" y="16"/>
                  <a:pt x="624" y="8"/>
                </a:cubicBezTo>
                <a:cubicBezTo>
                  <a:pt x="640" y="0"/>
                  <a:pt x="648" y="152"/>
                  <a:pt x="672" y="152"/>
                </a:cubicBezTo>
                <a:cubicBezTo>
                  <a:pt x="696" y="152"/>
                  <a:pt x="732" y="80"/>
                  <a:pt x="768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Scientific Notation Cont’d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US" smtClean="0"/>
              <a:t>Adding &amp; Subtracting</a:t>
            </a:r>
          </a:p>
          <a:p>
            <a:pPr lvl="2" eaLnBrk="1" hangingPunct="1"/>
            <a:r>
              <a:rPr lang="en-US" smtClean="0"/>
              <a:t>Move the decimal till the exponents are the same.</a:t>
            </a:r>
          </a:p>
          <a:p>
            <a:pPr lvl="3" eaLnBrk="1" hangingPunct="1"/>
            <a:r>
              <a:rPr lang="en-US" sz="2400" smtClean="0"/>
              <a:t>4.321 x 10</a:t>
            </a:r>
            <a:r>
              <a:rPr lang="en-US" sz="2400" baseline="30000" smtClean="0"/>
              <a:t>5</a:t>
            </a:r>
            <a:r>
              <a:rPr lang="en-US" sz="2400" smtClean="0"/>
              <a:t>  +  2.81 x 10</a:t>
            </a:r>
            <a:r>
              <a:rPr lang="en-US" sz="2400" baseline="30000" smtClean="0"/>
              <a:t>4</a:t>
            </a:r>
          </a:p>
          <a:p>
            <a:pPr lvl="3" eaLnBrk="1" hangingPunct="1"/>
            <a:r>
              <a:rPr lang="en-US" sz="2400" smtClean="0"/>
              <a:t>2.81 x 10</a:t>
            </a:r>
            <a:r>
              <a:rPr lang="en-US" sz="2400" baseline="30000" smtClean="0"/>
              <a:t>4  = </a:t>
            </a:r>
            <a:r>
              <a:rPr lang="en-US" sz="2400" smtClean="0"/>
              <a:t>.281 x 10</a:t>
            </a:r>
            <a:r>
              <a:rPr lang="en-US" sz="2400" baseline="30000" smtClean="0"/>
              <a:t>5  </a:t>
            </a:r>
          </a:p>
          <a:p>
            <a:pPr lvl="4" eaLnBrk="1" hangingPunct="1"/>
            <a:r>
              <a:rPr lang="en-US" sz="2400" smtClean="0"/>
              <a:t>(move to the left = increase exponent)</a:t>
            </a:r>
          </a:p>
          <a:p>
            <a:pPr lvl="3" eaLnBrk="1" hangingPunct="1"/>
            <a:r>
              <a:rPr lang="en-US" sz="2400" smtClean="0"/>
              <a:t>4.321 x 10</a:t>
            </a:r>
            <a:r>
              <a:rPr lang="en-US" sz="2400" baseline="30000" smtClean="0"/>
              <a:t>5  + </a:t>
            </a:r>
            <a:r>
              <a:rPr lang="en-US" sz="2400" smtClean="0"/>
              <a:t>.281 x 10</a:t>
            </a:r>
            <a:r>
              <a:rPr lang="en-US" sz="2400" baseline="30000" smtClean="0"/>
              <a:t>5</a:t>
            </a:r>
            <a:r>
              <a:rPr lang="en-US" sz="2400" smtClean="0"/>
              <a:t> = 4.602 x 10</a:t>
            </a:r>
            <a:r>
              <a:rPr lang="en-US" sz="2400" baseline="30000" smtClean="0"/>
              <a:t>5</a:t>
            </a:r>
          </a:p>
          <a:p>
            <a:pPr eaLnBrk="1" hangingPunct="1"/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Scientific Notation Cont’d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US" smtClean="0"/>
              <a:t>Multiplying &amp; Dividing</a:t>
            </a:r>
          </a:p>
          <a:p>
            <a:pPr lvl="2" eaLnBrk="1" hangingPunct="1"/>
            <a:r>
              <a:rPr lang="en-US" smtClean="0"/>
              <a:t>Multiply number and add the exponent for multiplication</a:t>
            </a:r>
          </a:p>
          <a:p>
            <a:pPr lvl="4" eaLnBrk="1" hangingPunct="1"/>
            <a:r>
              <a:rPr lang="en-US" sz="2400" smtClean="0"/>
              <a:t>2.4 x 10</a:t>
            </a:r>
            <a:r>
              <a:rPr lang="en-US" sz="2400" baseline="30000" smtClean="0"/>
              <a:t>6</a:t>
            </a:r>
            <a:r>
              <a:rPr lang="en-US" sz="2400" smtClean="0"/>
              <a:t>   x    2.0 x 10</a:t>
            </a:r>
            <a:r>
              <a:rPr lang="en-US" sz="2400" baseline="30000" smtClean="0"/>
              <a:t>4</a:t>
            </a:r>
            <a:r>
              <a:rPr lang="en-US" sz="2400" smtClean="0"/>
              <a:t> = 4.8 x 10</a:t>
            </a:r>
            <a:r>
              <a:rPr lang="en-US" sz="2400" baseline="30000" smtClean="0"/>
              <a:t>10</a:t>
            </a:r>
            <a:endParaRPr lang="en-US" sz="2400" smtClean="0"/>
          </a:p>
          <a:p>
            <a:pPr lvl="2" eaLnBrk="1" hangingPunct="1"/>
            <a:r>
              <a:rPr lang="en-US" smtClean="0"/>
              <a:t>Divide the number and subtract exponent for division</a:t>
            </a:r>
          </a:p>
          <a:p>
            <a:pPr lvl="4" eaLnBrk="1" hangingPunct="1"/>
            <a:r>
              <a:rPr lang="en-US" sz="2400" smtClean="0"/>
              <a:t>  2.4 x 10</a:t>
            </a:r>
            <a:r>
              <a:rPr lang="en-US" sz="2400" baseline="30000" smtClean="0"/>
              <a:t>6</a:t>
            </a:r>
            <a:r>
              <a:rPr lang="en-US" sz="2400" smtClean="0"/>
              <a:t>   /    2.0 x 10</a:t>
            </a:r>
            <a:r>
              <a:rPr lang="en-US" sz="2400" baseline="30000" smtClean="0"/>
              <a:t>4</a:t>
            </a:r>
            <a:r>
              <a:rPr lang="en-US" sz="2400" smtClean="0"/>
              <a:t> = 1.2 x 10</a:t>
            </a:r>
            <a:r>
              <a:rPr lang="en-US" sz="2400" baseline="30000" smtClean="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20775</TotalTime>
  <Words>131</Words>
  <Application>Microsoft Office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Default Design</vt:lpstr>
      <vt:lpstr>Scientific Notation &amp; Sig Figs </vt:lpstr>
      <vt:lpstr>Scientific Notation Cont’d</vt:lpstr>
      <vt:lpstr>Scientific Notation Cont’d</vt:lpstr>
    </vt:vector>
  </TitlesOfParts>
  <Company>Birdville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Notation &amp; Sig Figs </dc:title>
  <dc:creator>Internal User</dc:creator>
  <cp:lastModifiedBy>Internal User</cp:lastModifiedBy>
  <cp:revision>261</cp:revision>
  <dcterms:created xsi:type="dcterms:W3CDTF">2007-09-05T17:34:25Z</dcterms:created>
  <dcterms:modified xsi:type="dcterms:W3CDTF">2010-05-10T18:51:07Z</dcterms:modified>
</cp:coreProperties>
</file>